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56" r:id="rId4"/>
    <p:sldId id="258" r:id="rId5"/>
    <p:sldId id="260" r:id="rId6"/>
    <p:sldId id="267" r:id="rId7"/>
    <p:sldId id="262" r:id="rId8"/>
    <p:sldId id="269" r:id="rId9"/>
    <p:sldId id="263" r:id="rId10"/>
    <p:sldId id="270" r:id="rId11"/>
    <p:sldId id="265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6" r:id="rId22"/>
    <p:sldId id="28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42C5EE"/>
    <a:srgbClr val="61CF95"/>
    <a:srgbClr val="3B3838"/>
    <a:srgbClr val="73B1BD"/>
    <a:srgbClr val="FFFFCC"/>
    <a:srgbClr val="FF006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-396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78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4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305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85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1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799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9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265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9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8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70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21BE5-54A2-4701-A7F5-A246E97206E0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22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5.xm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slide" Target="slide1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image" Target="../media/image8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slide" Target="slide18.xml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4.png"/><Relationship Id="rId7" Type="http://schemas.openxmlformats.org/officeDocument/2006/relationships/slide" Target="slide19.xml"/><Relationship Id="rId12" Type="http://schemas.openxmlformats.org/officeDocument/2006/relationships/image" Target="../media/image2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31.png"/><Relationship Id="rId5" Type="http://schemas.openxmlformats.org/officeDocument/2006/relationships/image" Target="../media/image36.jpeg"/><Relationship Id="rId10" Type="http://schemas.openxmlformats.org/officeDocument/2006/relationships/image" Target="../media/image30.png"/><Relationship Id="rId4" Type="http://schemas.openxmlformats.org/officeDocument/2006/relationships/image" Target="../media/image35.png"/><Relationship Id="rId9" Type="http://schemas.openxmlformats.org/officeDocument/2006/relationships/slide" Target="slide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slide" Target="slide20.xml"/><Relationship Id="rId4" Type="http://schemas.openxmlformats.org/officeDocument/2006/relationships/image" Target="../media/image4.pn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8.png"/><Relationship Id="rId4" Type="http://schemas.openxmlformats.org/officeDocument/2006/relationships/slide" Target="slide15.xml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eromoney.ru/rebus-pravil-dorojnogo-dvijeniya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nikulya.ru/otlichiya/pdd/" TargetMode="External"/><Relationship Id="rId4" Type="http://schemas.openxmlformats.org/officeDocument/2006/relationships/hyperlink" Target="https://yandex.ru/images/search?from=tabbar&amp;img_url=https://www.freepptbackgrounds.net/wp-content/uploads/2014/01/On-Road-Powerpoint-Templates.jpg&amp;lr=38&amp;p=1&amp;pos=0&amp;rpt=simage&amp;text=%D1%84%D0%BE%D0%BD%20%D0%BF%D0%B4%D0%B4%20%D0%B4%D0%BB%D1%8F%20%D0%BF%D1%80%D0%B5%D0%B7%D0%B5%D0%BD%D1%82%D0%B0%D1%86%D0%B8%D0%B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3163276" y="4683696"/>
            <a:ext cx="5021262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Подготовили воспитатели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МОУ Детский сад №195 </a:t>
            </a:r>
            <a:r>
              <a:rPr lang="ru-RU" alt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Тракторозаводского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Волгограда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Тарасова Елена Дмитриевна;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Володина Евгения Сергеевна.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32586" y="528034"/>
            <a:ext cx="7476615" cy="1154097"/>
          </a:xfrm>
          <a:prstGeom prst="rect">
            <a:avLst/>
          </a:prstGeom>
          <a:noFill/>
          <a:ln>
            <a:noFill/>
          </a:ln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«Путешествие в страну дорожных правил »</a:t>
            </a:r>
            <a:endParaRPr lang="ru-RU" sz="5400" b="1" dirty="0">
              <a:ln w="11430"/>
              <a:solidFill>
                <a:schemeClr val="accent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3201" y="262878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Интерактивная игра для </a:t>
            </a:r>
            <a:r>
              <a:rPr lang="ru-RU" alt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alt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старшего </a:t>
            </a:r>
            <a:r>
              <a:rPr lang="ru-RU" alt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дошкольного возраста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200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44">
        <p:split orient="vert"/>
      </p:transition>
    </mc:Choice>
    <mc:Fallback xmlns="">
      <p:transition spd="slow" advTm="244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3587" cy="762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2882" y="146058"/>
            <a:ext cx="72868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формированию знаний дошкольников о правилах дорожного движения.</a:t>
            </a:r>
          </a:p>
          <a:p>
            <a:pPr algn="just"/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69913" y="1262218"/>
            <a:ext cx="6650586" cy="3629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навыки безопасного поведения на дороге через практическую деятельность;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внимательность и логическое мышление;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желание соблюдать правила дорожного движения.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32089" y="5207435"/>
            <a:ext cx="81179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Содержание </a:t>
            </a:r>
            <a:r>
              <a:rPr lang="ru-RU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интерактивной игры: каждый слайд содержит задание. Выбор правильных ответов в каждом задании игры осуществляется нажатием на предметные картинки. Правильные и неправильные ответы сопровождаются </a:t>
            </a:r>
            <a:r>
              <a:rPr lang="ru-RU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анимацией. Для </a:t>
            </a:r>
            <a:r>
              <a:rPr lang="ru-RU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 на следующий слайд нажимаем </a:t>
            </a:r>
            <a:r>
              <a:rPr lang="ru-RU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стрелочку </a:t>
            </a:r>
            <a:endParaRPr lang="ru-RU" sz="2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5811871" y="6529604"/>
            <a:ext cx="566670" cy="206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5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029">
        <p14:reveal/>
      </p:transition>
    </mc:Choice>
    <mc:Fallback xmlns="">
      <p:transition spd="slow" advTm="702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74882" y="992628"/>
            <a:ext cx="706344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ЗДРАВСТВУЙТЕ РЕБЯТА</a:t>
            </a:r>
          </a:p>
        </p:txBody>
      </p:sp>
      <p:sp>
        <p:nvSpPr>
          <p:cNvPr id="4" name="Овал 3">
            <a:hlinkClick r:id="rId3" action="ppaction://hlinksldjump"/>
          </p:cNvPr>
          <p:cNvSpPr/>
          <p:nvPr/>
        </p:nvSpPr>
        <p:spPr>
          <a:xfrm>
            <a:off x="4496110" y="4536527"/>
            <a:ext cx="3410053" cy="1098645"/>
          </a:xfrm>
          <a:prstGeom prst="ellipse">
            <a:avLst/>
          </a:prstGeom>
          <a:ln w="38100"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НАЧАТЬ ИГРУ</a:t>
            </a:r>
          </a:p>
        </p:txBody>
      </p:sp>
    </p:spTree>
    <p:extLst>
      <p:ext uri="{BB962C8B-B14F-4D97-AF65-F5344CB8AC3E}">
        <p14:creationId xmlns:p14="http://schemas.microsoft.com/office/powerpoint/2010/main" val="278039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2"/>
    </mc:Choice>
    <mc:Fallback xmlns="">
      <p:transition spd="slow" advTm="2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65078 -0.78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39" y="-3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4080681" y="313899"/>
            <a:ext cx="3930555" cy="1201002"/>
          </a:xfrm>
          <a:prstGeom prst="ellipse">
            <a:avLst/>
          </a:prstGeom>
          <a:ln w="28575">
            <a:solidFill>
              <a:srgbClr val="42C5EE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46137" y="452735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МЕНЮ</a:t>
            </a:r>
          </a:p>
        </p:txBody>
      </p:sp>
      <p:sp>
        <p:nvSpPr>
          <p:cNvPr id="7" name="1" hidden="1"/>
          <p:cNvSpPr/>
          <p:nvPr/>
        </p:nvSpPr>
        <p:spPr>
          <a:xfrm>
            <a:off x="4946137" y="2118878"/>
            <a:ext cx="3275463" cy="873456"/>
          </a:xfrm>
          <a:prstGeom prst="round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ВИКТОРИНА</a:t>
            </a:r>
          </a:p>
        </p:txBody>
      </p:sp>
      <p:sp>
        <p:nvSpPr>
          <p:cNvPr id="8" name="2">
            <a:hlinkClick r:id="rId3" action="ppaction://hlinksldjump"/>
          </p:cNvPr>
          <p:cNvSpPr/>
          <p:nvPr/>
        </p:nvSpPr>
        <p:spPr>
          <a:xfrm>
            <a:off x="4946137" y="3418827"/>
            <a:ext cx="3275463" cy="873456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hlinkClick r:id="rId3" action="ppaction://hlinksldjump"/>
              </a:rPr>
              <a:t>РЕБУСЫ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3">
            <a:hlinkClick r:id="rId4" action="ppaction://hlinksldjump"/>
          </p:cNvPr>
          <p:cNvSpPr/>
          <p:nvPr/>
        </p:nvSpPr>
        <p:spPr>
          <a:xfrm>
            <a:off x="4946137" y="4718776"/>
            <a:ext cx="3275463" cy="873456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hlinkClick r:id="rId4" action="ppaction://hlinksldjump"/>
              </a:rPr>
              <a:t>10 ОТЛИЧИЙ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898" y="2062201"/>
            <a:ext cx="1085566" cy="108556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898" y="3418827"/>
            <a:ext cx="1087200" cy="1087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555" y="4928460"/>
            <a:ext cx="679362" cy="678557"/>
          </a:xfrm>
          <a:prstGeom prst="rect">
            <a:avLst/>
          </a:prstGeom>
        </p:spPr>
      </p:pic>
      <p:sp>
        <p:nvSpPr>
          <p:cNvPr id="11" name="2">
            <a:hlinkClick r:id="rId8" action="ppaction://hlinksldjump"/>
          </p:cNvPr>
          <p:cNvSpPr/>
          <p:nvPr/>
        </p:nvSpPr>
        <p:spPr>
          <a:xfrm>
            <a:off x="4885899" y="2118878"/>
            <a:ext cx="3275463" cy="873456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hlinkClick r:id="rId8" action="ppaction://hlinksldjump"/>
              </a:rPr>
              <a:t>ВИКТОРИНА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24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4"/>
    </mc:Choice>
    <mc:Fallback xmlns="">
      <p:transition spd="slow" advTm="8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35291" y="0"/>
            <a:ext cx="738191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ОТГАДАЙ РЕБУС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5291" y="1565159"/>
            <a:ext cx="6523629" cy="2307196"/>
          </a:xfrm>
          <a:prstGeom prst="rect">
            <a:avLst/>
          </a:prstGeom>
        </p:spPr>
      </p:pic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" name="Овал 1">
            <a:hlinkClick r:id="rId4" action="ppaction://hlinksldjump"/>
          </p:cNvPr>
          <p:cNvSpPr/>
          <p:nvPr/>
        </p:nvSpPr>
        <p:spPr>
          <a:xfrm>
            <a:off x="3548418" y="3872356"/>
            <a:ext cx="4339988" cy="1492822"/>
          </a:xfrm>
          <a:prstGeom prst="ellipse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hlinkClick r:id="rId4" action="ppaction://hlinksldjump"/>
              </a:rPr>
              <a:t>ПРАВИЛЬНЫЙ ОТВЕТ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8" name="Рисунок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4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5"/>
    </mc:Choice>
    <mc:Fallback xmlns="">
      <p:transition spd="slow" advTm="239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31810" y="2606357"/>
            <a:ext cx="645798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ПЕРЕХОД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901" y="626160"/>
            <a:ext cx="1980197" cy="1980197"/>
          </a:xfrm>
          <a:prstGeom prst="rect">
            <a:avLst/>
          </a:prstGeom>
        </p:spPr>
      </p:pic>
      <p:pic>
        <p:nvPicPr>
          <p:cNvPr id="7" name="Рисунок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43" y="290666"/>
            <a:ext cx="3534913" cy="265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71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70">
        <p:split orient="vert"/>
      </p:transition>
    </mc:Choice>
    <mc:Fallback xmlns="">
      <p:transition spd="slow" advTm="197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35291" y="0"/>
            <a:ext cx="75214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ОТГАДАЙ РЕБУС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9315" y="1323439"/>
            <a:ext cx="5948900" cy="3227591"/>
          </a:xfrm>
          <a:prstGeom prst="rect">
            <a:avLst/>
          </a:prstGeom>
        </p:spPr>
      </p:pic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3548418" y="3872356"/>
            <a:ext cx="4339988" cy="1492822"/>
          </a:xfrm>
          <a:prstGeom prst="ellipse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hlinkClick r:id="rId4" action="ppaction://hlinksldjump"/>
              </a:rPr>
              <a:t>ПРАВИЛЬНЫЙ ОТВЕТ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1" name="Рисунок 10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0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0"/>
    </mc:Choice>
    <mc:Fallback xmlns="">
      <p:transition spd="slow" advTm="346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10909" y="2605992"/>
            <a:ext cx="75701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КОЛЕСО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901" y="626160"/>
            <a:ext cx="1980197" cy="1980197"/>
          </a:xfrm>
          <a:prstGeom prst="rect">
            <a:avLst/>
          </a:prstGeom>
        </p:spPr>
      </p:pic>
      <p:pic>
        <p:nvPicPr>
          <p:cNvPr id="7" name="Рисунок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9" y="342822"/>
            <a:ext cx="29686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42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47">
        <p:split orient="vert"/>
      </p:transition>
    </mc:Choice>
    <mc:Fallback xmlns="">
      <p:transition spd="slow" advTm="154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35291" y="0"/>
            <a:ext cx="75214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ОТГАДАЙ РЕБУС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5291" y="1746914"/>
            <a:ext cx="7363617" cy="2097133"/>
          </a:xfrm>
          <a:prstGeom prst="rect">
            <a:avLst/>
          </a:prstGeom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Овал 8">
            <a:hlinkClick r:id="rId4" action="ppaction://hlinksldjump"/>
          </p:cNvPr>
          <p:cNvSpPr/>
          <p:nvPr/>
        </p:nvSpPr>
        <p:spPr>
          <a:xfrm>
            <a:off x="3548418" y="3872356"/>
            <a:ext cx="4339988" cy="1492822"/>
          </a:xfrm>
          <a:prstGeom prst="ellipse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hlinkClick r:id="rId4" action="ppaction://hlinksldjump"/>
              </a:rPr>
              <a:t>ПРАВИЛЬНЫЙ ОТВЕТ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7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4"/>
    </mc:Choice>
    <mc:Fallback xmlns="">
      <p:transition spd="slow" advTm="183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10909" y="2605992"/>
            <a:ext cx="75701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ЗЕБРА</a:t>
            </a:r>
            <a:endParaRPr lang="ru-RU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901" y="626160"/>
            <a:ext cx="1980197" cy="1980197"/>
          </a:xfrm>
          <a:prstGeom prst="rect">
            <a:avLst/>
          </a:prstGeom>
        </p:spPr>
      </p:pic>
      <p:pic>
        <p:nvPicPr>
          <p:cNvPr id="7" name="Рисунок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72" y="342061"/>
            <a:ext cx="4084594" cy="3341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56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9">
        <p:split orient="vert"/>
      </p:transition>
    </mc:Choice>
    <mc:Fallback xmlns="">
      <p:transition spd="slow" advTm="6009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35291" y="0"/>
            <a:ext cx="75214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ОТГАДАЙ РЕБУС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8839" y="1323439"/>
            <a:ext cx="5361011" cy="2680506"/>
          </a:xfrm>
          <a:prstGeom prst="rect">
            <a:avLst/>
          </a:prstGeom>
        </p:spPr>
      </p:pic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3548418" y="3872356"/>
            <a:ext cx="4339988" cy="1492822"/>
          </a:xfrm>
          <a:prstGeom prst="ellipse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hlinkClick r:id="rId4" action="ppaction://hlinksldjump"/>
              </a:rPr>
              <a:t>ПРАВИЛЬНЫЙ ОТВЕТ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1" name="Рисунок 10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6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3"/>
    </mc:Choice>
    <mc:Fallback xmlns="">
      <p:transition spd="slow" advTm="2793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8858920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10909" y="2605992"/>
            <a:ext cx="75701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ДОРОГА</a:t>
            </a:r>
            <a:endParaRPr lang="ru-RU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940" y="626160"/>
            <a:ext cx="1980197" cy="1980197"/>
          </a:xfrm>
          <a:prstGeom prst="rect">
            <a:avLst/>
          </a:prstGeom>
        </p:spPr>
      </p:pic>
      <p:pic>
        <p:nvPicPr>
          <p:cNvPr id="7" name="Рисунок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137" y="6161964"/>
            <a:ext cx="1126138" cy="77605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" y="323669"/>
            <a:ext cx="5985716" cy="266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47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31">
        <p:split orient="vert"/>
      </p:transition>
    </mc:Choice>
    <mc:Fallback xmlns="">
      <p:transition spd="slow" advTm="193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5278" y="-341195"/>
            <a:ext cx="5961760" cy="74985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7038" y="4439725"/>
            <a:ext cx="530608" cy="4367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77646" y="4463931"/>
            <a:ext cx="3134792" cy="47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Segoe Print" panose="02000600000000000000" pitchFamily="2" charset="0"/>
              </a:rPr>
              <a:t>ИЩЕМ ТУТ</a:t>
            </a:r>
          </a:p>
        </p:txBody>
      </p:sp>
      <p:sp>
        <p:nvSpPr>
          <p:cNvPr id="31" name="1"/>
          <p:cNvSpPr/>
          <p:nvPr/>
        </p:nvSpPr>
        <p:spPr>
          <a:xfrm>
            <a:off x="3766782" y="3906700"/>
            <a:ext cx="313898" cy="232012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2"/>
          <p:cNvSpPr/>
          <p:nvPr/>
        </p:nvSpPr>
        <p:spPr>
          <a:xfrm>
            <a:off x="3835021" y="4575590"/>
            <a:ext cx="682388" cy="651504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3"/>
          <p:cNvSpPr/>
          <p:nvPr/>
        </p:nvSpPr>
        <p:spPr>
          <a:xfrm>
            <a:off x="5052060" y="4819465"/>
            <a:ext cx="182880" cy="133535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4"/>
          <p:cNvSpPr/>
          <p:nvPr/>
        </p:nvSpPr>
        <p:spPr>
          <a:xfrm rot="19802777">
            <a:off x="4893469" y="6336506"/>
            <a:ext cx="147637" cy="180975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5"/>
          <p:cNvSpPr/>
          <p:nvPr/>
        </p:nvSpPr>
        <p:spPr>
          <a:xfrm>
            <a:off x="6266158" y="5310408"/>
            <a:ext cx="451380" cy="341674"/>
          </a:xfrm>
          <a:custGeom>
            <a:avLst/>
            <a:gdLst>
              <a:gd name="connsiteX0" fmla="*/ 57647 w 451380"/>
              <a:gd name="connsiteY0" fmla="*/ 23719 h 341674"/>
              <a:gd name="connsiteX1" fmla="*/ 165597 w 451380"/>
              <a:gd name="connsiteY1" fmla="*/ 4669 h 341674"/>
              <a:gd name="connsiteX2" fmla="*/ 235447 w 451380"/>
              <a:gd name="connsiteY2" fmla="*/ 112619 h 341674"/>
              <a:gd name="connsiteX3" fmla="*/ 260847 w 451380"/>
              <a:gd name="connsiteY3" fmla="*/ 169769 h 341674"/>
              <a:gd name="connsiteX4" fmla="*/ 394197 w 451380"/>
              <a:gd name="connsiteY4" fmla="*/ 258669 h 341674"/>
              <a:gd name="connsiteX5" fmla="*/ 451347 w 451380"/>
              <a:gd name="connsiteY5" fmla="*/ 290419 h 341674"/>
              <a:gd name="connsiteX6" fmla="*/ 400547 w 451380"/>
              <a:gd name="connsiteY6" fmla="*/ 341219 h 341674"/>
              <a:gd name="connsiteX7" fmla="*/ 286247 w 451380"/>
              <a:gd name="connsiteY7" fmla="*/ 258669 h 341674"/>
              <a:gd name="connsiteX8" fmla="*/ 190997 w 451380"/>
              <a:gd name="connsiteY8" fmla="*/ 195169 h 341674"/>
              <a:gd name="connsiteX9" fmla="*/ 108447 w 451380"/>
              <a:gd name="connsiteY9" fmla="*/ 214219 h 341674"/>
              <a:gd name="connsiteX10" fmla="*/ 13197 w 451380"/>
              <a:gd name="connsiteY10" fmla="*/ 157069 h 341674"/>
              <a:gd name="connsiteX11" fmla="*/ 6847 w 451380"/>
              <a:gd name="connsiteY11" fmla="*/ 61819 h 341674"/>
              <a:gd name="connsiteX12" fmla="*/ 57647 w 451380"/>
              <a:gd name="connsiteY12" fmla="*/ 23719 h 34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1380" h="341674">
                <a:moveTo>
                  <a:pt x="57647" y="23719"/>
                </a:moveTo>
                <a:cubicBezTo>
                  <a:pt x="84105" y="14194"/>
                  <a:pt x="135964" y="-10148"/>
                  <a:pt x="165597" y="4669"/>
                </a:cubicBezTo>
                <a:cubicBezTo>
                  <a:pt x="195230" y="19486"/>
                  <a:pt x="219572" y="85102"/>
                  <a:pt x="235447" y="112619"/>
                </a:cubicBezTo>
                <a:cubicBezTo>
                  <a:pt x="251322" y="140136"/>
                  <a:pt x="234389" y="145427"/>
                  <a:pt x="260847" y="169769"/>
                </a:cubicBezTo>
                <a:cubicBezTo>
                  <a:pt x="287305" y="194111"/>
                  <a:pt x="362447" y="238561"/>
                  <a:pt x="394197" y="258669"/>
                </a:cubicBezTo>
                <a:cubicBezTo>
                  <a:pt x="425947" y="278777"/>
                  <a:pt x="450289" y="276661"/>
                  <a:pt x="451347" y="290419"/>
                </a:cubicBezTo>
                <a:cubicBezTo>
                  <a:pt x="452405" y="304177"/>
                  <a:pt x="428064" y="346511"/>
                  <a:pt x="400547" y="341219"/>
                </a:cubicBezTo>
                <a:cubicBezTo>
                  <a:pt x="373030" y="335927"/>
                  <a:pt x="321172" y="283011"/>
                  <a:pt x="286247" y="258669"/>
                </a:cubicBezTo>
                <a:cubicBezTo>
                  <a:pt x="251322" y="234327"/>
                  <a:pt x="220630" y="202577"/>
                  <a:pt x="190997" y="195169"/>
                </a:cubicBezTo>
                <a:cubicBezTo>
                  <a:pt x="161364" y="187761"/>
                  <a:pt x="138080" y="220569"/>
                  <a:pt x="108447" y="214219"/>
                </a:cubicBezTo>
                <a:cubicBezTo>
                  <a:pt x="78814" y="207869"/>
                  <a:pt x="30130" y="182469"/>
                  <a:pt x="13197" y="157069"/>
                </a:cubicBezTo>
                <a:cubicBezTo>
                  <a:pt x="-3736" y="131669"/>
                  <a:pt x="-2678" y="84044"/>
                  <a:pt x="6847" y="61819"/>
                </a:cubicBezTo>
                <a:cubicBezTo>
                  <a:pt x="16372" y="39594"/>
                  <a:pt x="31189" y="33244"/>
                  <a:pt x="57647" y="23719"/>
                </a:cubicBezTo>
                <a:close/>
              </a:path>
            </a:pathLst>
          </a:cu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6"/>
          <p:cNvSpPr/>
          <p:nvPr/>
        </p:nvSpPr>
        <p:spPr>
          <a:xfrm>
            <a:off x="7380476" y="4373496"/>
            <a:ext cx="551854" cy="404625"/>
          </a:xfrm>
          <a:custGeom>
            <a:avLst/>
            <a:gdLst>
              <a:gd name="connsiteX0" fmla="*/ 4574 w 551854"/>
              <a:gd name="connsiteY0" fmla="*/ 401704 h 404625"/>
              <a:gd name="connsiteX1" fmla="*/ 14099 w 551854"/>
              <a:gd name="connsiteY1" fmla="*/ 319154 h 404625"/>
              <a:gd name="connsiteX2" fmla="*/ 102999 w 551854"/>
              <a:gd name="connsiteY2" fmla="*/ 230254 h 404625"/>
              <a:gd name="connsiteX3" fmla="*/ 188724 w 551854"/>
              <a:gd name="connsiteY3" fmla="*/ 173104 h 404625"/>
              <a:gd name="connsiteX4" fmla="*/ 188724 w 551854"/>
              <a:gd name="connsiteY4" fmla="*/ 71504 h 404625"/>
              <a:gd name="connsiteX5" fmla="*/ 245874 w 551854"/>
              <a:gd name="connsiteY5" fmla="*/ 36579 h 404625"/>
              <a:gd name="connsiteX6" fmla="*/ 398274 w 551854"/>
              <a:gd name="connsiteY6" fmla="*/ 8004 h 404625"/>
              <a:gd name="connsiteX7" fmla="*/ 528449 w 551854"/>
              <a:gd name="connsiteY7" fmla="*/ 4829 h 404625"/>
              <a:gd name="connsiteX8" fmla="*/ 550674 w 551854"/>
              <a:gd name="connsiteY8" fmla="*/ 68329 h 404625"/>
              <a:gd name="connsiteX9" fmla="*/ 541149 w 551854"/>
              <a:gd name="connsiteY9" fmla="*/ 163579 h 404625"/>
              <a:gd name="connsiteX10" fmla="*/ 477649 w 551854"/>
              <a:gd name="connsiteY10" fmla="*/ 192154 h 404625"/>
              <a:gd name="connsiteX11" fmla="*/ 337949 w 551854"/>
              <a:gd name="connsiteY11" fmla="*/ 217554 h 404625"/>
              <a:gd name="connsiteX12" fmla="*/ 258574 w 551854"/>
              <a:gd name="connsiteY12" fmla="*/ 223904 h 404625"/>
              <a:gd name="connsiteX13" fmla="*/ 214124 w 551854"/>
              <a:gd name="connsiteY13" fmla="*/ 217554 h 404625"/>
              <a:gd name="connsiteX14" fmla="*/ 150624 w 551854"/>
              <a:gd name="connsiteY14" fmla="*/ 246129 h 404625"/>
              <a:gd name="connsiteX15" fmla="*/ 80774 w 551854"/>
              <a:gd name="connsiteY15" fmla="*/ 322329 h 404625"/>
              <a:gd name="connsiteX16" fmla="*/ 58549 w 551854"/>
              <a:gd name="connsiteY16" fmla="*/ 379479 h 404625"/>
              <a:gd name="connsiteX17" fmla="*/ 4574 w 551854"/>
              <a:gd name="connsiteY17" fmla="*/ 401704 h 40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1854" h="404625">
                <a:moveTo>
                  <a:pt x="4574" y="401704"/>
                </a:moveTo>
                <a:cubicBezTo>
                  <a:pt x="-2834" y="391650"/>
                  <a:pt x="-2305" y="347729"/>
                  <a:pt x="14099" y="319154"/>
                </a:cubicBezTo>
                <a:cubicBezTo>
                  <a:pt x="30503" y="290579"/>
                  <a:pt x="73895" y="254596"/>
                  <a:pt x="102999" y="230254"/>
                </a:cubicBezTo>
                <a:cubicBezTo>
                  <a:pt x="132103" y="205912"/>
                  <a:pt x="174437" y="199562"/>
                  <a:pt x="188724" y="173104"/>
                </a:cubicBezTo>
                <a:cubicBezTo>
                  <a:pt x="203011" y="146646"/>
                  <a:pt x="179199" y="94258"/>
                  <a:pt x="188724" y="71504"/>
                </a:cubicBezTo>
                <a:cubicBezTo>
                  <a:pt x="198249" y="48750"/>
                  <a:pt x="210949" y="47162"/>
                  <a:pt x="245874" y="36579"/>
                </a:cubicBezTo>
                <a:cubicBezTo>
                  <a:pt x="280799" y="25996"/>
                  <a:pt x="351178" y="13296"/>
                  <a:pt x="398274" y="8004"/>
                </a:cubicBezTo>
                <a:cubicBezTo>
                  <a:pt x="445370" y="2712"/>
                  <a:pt x="503049" y="-5225"/>
                  <a:pt x="528449" y="4829"/>
                </a:cubicBezTo>
                <a:cubicBezTo>
                  <a:pt x="553849" y="14883"/>
                  <a:pt x="548557" y="41871"/>
                  <a:pt x="550674" y="68329"/>
                </a:cubicBezTo>
                <a:cubicBezTo>
                  <a:pt x="552791" y="94787"/>
                  <a:pt x="553320" y="142942"/>
                  <a:pt x="541149" y="163579"/>
                </a:cubicBezTo>
                <a:cubicBezTo>
                  <a:pt x="528978" y="184216"/>
                  <a:pt x="511516" y="183158"/>
                  <a:pt x="477649" y="192154"/>
                </a:cubicBezTo>
                <a:cubicBezTo>
                  <a:pt x="443782" y="201150"/>
                  <a:pt x="374462" y="212262"/>
                  <a:pt x="337949" y="217554"/>
                </a:cubicBezTo>
                <a:cubicBezTo>
                  <a:pt x="301436" y="222846"/>
                  <a:pt x="279211" y="223904"/>
                  <a:pt x="258574" y="223904"/>
                </a:cubicBezTo>
                <a:cubicBezTo>
                  <a:pt x="237937" y="223904"/>
                  <a:pt x="232116" y="213850"/>
                  <a:pt x="214124" y="217554"/>
                </a:cubicBezTo>
                <a:cubicBezTo>
                  <a:pt x="196132" y="221258"/>
                  <a:pt x="172849" y="228667"/>
                  <a:pt x="150624" y="246129"/>
                </a:cubicBezTo>
                <a:cubicBezTo>
                  <a:pt x="128399" y="263591"/>
                  <a:pt x="96120" y="300104"/>
                  <a:pt x="80774" y="322329"/>
                </a:cubicBezTo>
                <a:cubicBezTo>
                  <a:pt x="65428" y="344554"/>
                  <a:pt x="64899" y="365191"/>
                  <a:pt x="58549" y="379479"/>
                </a:cubicBezTo>
                <a:cubicBezTo>
                  <a:pt x="52199" y="393767"/>
                  <a:pt x="11982" y="411758"/>
                  <a:pt x="4574" y="401704"/>
                </a:cubicBezTo>
                <a:close/>
              </a:path>
            </a:pathLst>
          </a:cu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7"/>
          <p:cNvSpPr/>
          <p:nvPr/>
        </p:nvSpPr>
        <p:spPr>
          <a:xfrm>
            <a:off x="8570450" y="3908097"/>
            <a:ext cx="341538" cy="286603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8"/>
          <p:cNvSpPr/>
          <p:nvPr/>
        </p:nvSpPr>
        <p:spPr>
          <a:xfrm>
            <a:off x="8324354" y="4819465"/>
            <a:ext cx="365665" cy="521002"/>
          </a:xfrm>
          <a:custGeom>
            <a:avLst/>
            <a:gdLst>
              <a:gd name="connsiteX0" fmla="*/ 365621 w 365665"/>
              <a:gd name="connsiteY0" fmla="*/ 117660 h 521002"/>
              <a:gd name="connsiteX1" fmla="*/ 311646 w 365665"/>
              <a:gd name="connsiteY1" fmla="*/ 85910 h 521002"/>
              <a:gd name="connsiteX2" fmla="*/ 305296 w 365665"/>
              <a:gd name="connsiteY2" fmla="*/ 28760 h 521002"/>
              <a:gd name="connsiteX3" fmla="*/ 276721 w 365665"/>
              <a:gd name="connsiteY3" fmla="*/ 185 h 521002"/>
              <a:gd name="connsiteX4" fmla="*/ 248146 w 365665"/>
              <a:gd name="connsiteY4" fmla="*/ 41460 h 521002"/>
              <a:gd name="connsiteX5" fmla="*/ 238621 w 365665"/>
              <a:gd name="connsiteY5" fmla="*/ 95435 h 521002"/>
              <a:gd name="connsiteX6" fmla="*/ 171946 w 365665"/>
              <a:gd name="connsiteY6" fmla="*/ 124010 h 521002"/>
              <a:gd name="connsiteX7" fmla="*/ 203696 w 365665"/>
              <a:gd name="connsiteY7" fmla="*/ 139885 h 521002"/>
              <a:gd name="connsiteX8" fmla="*/ 159246 w 365665"/>
              <a:gd name="connsiteY8" fmla="*/ 165285 h 521002"/>
              <a:gd name="connsiteX9" fmla="*/ 111621 w 365665"/>
              <a:gd name="connsiteY9" fmla="*/ 187510 h 521002"/>
              <a:gd name="connsiteX10" fmla="*/ 146546 w 365665"/>
              <a:gd name="connsiteY10" fmla="*/ 225610 h 521002"/>
              <a:gd name="connsiteX11" fmla="*/ 187821 w 365665"/>
              <a:gd name="connsiteY11" fmla="*/ 222435 h 521002"/>
              <a:gd name="connsiteX12" fmla="*/ 146546 w 365665"/>
              <a:gd name="connsiteY12" fmla="*/ 238310 h 521002"/>
              <a:gd name="connsiteX13" fmla="*/ 108446 w 365665"/>
              <a:gd name="connsiteY13" fmla="*/ 273235 h 521002"/>
              <a:gd name="connsiteX14" fmla="*/ 83046 w 365665"/>
              <a:gd name="connsiteY14" fmla="*/ 308160 h 521002"/>
              <a:gd name="connsiteX15" fmla="*/ 114796 w 365665"/>
              <a:gd name="connsiteY15" fmla="*/ 327210 h 521002"/>
              <a:gd name="connsiteX16" fmla="*/ 60821 w 365665"/>
              <a:gd name="connsiteY16" fmla="*/ 368485 h 521002"/>
              <a:gd name="connsiteX17" fmla="*/ 29071 w 365665"/>
              <a:gd name="connsiteY17" fmla="*/ 387535 h 521002"/>
              <a:gd name="connsiteX18" fmla="*/ 48121 w 365665"/>
              <a:gd name="connsiteY18" fmla="*/ 416110 h 521002"/>
              <a:gd name="connsiteX19" fmla="*/ 22721 w 365665"/>
              <a:gd name="connsiteY19" fmla="*/ 444685 h 521002"/>
              <a:gd name="connsiteX20" fmla="*/ 496 w 365665"/>
              <a:gd name="connsiteY20" fmla="*/ 470085 h 521002"/>
              <a:gd name="connsiteX21" fmla="*/ 44946 w 365665"/>
              <a:gd name="connsiteY21" fmla="*/ 514535 h 521002"/>
              <a:gd name="connsiteX22" fmla="*/ 114796 w 365665"/>
              <a:gd name="connsiteY22" fmla="*/ 517710 h 521002"/>
              <a:gd name="connsiteX23" fmla="*/ 165596 w 365665"/>
              <a:gd name="connsiteY23" fmla="*/ 517710 h 521002"/>
              <a:gd name="connsiteX24" fmla="*/ 210046 w 365665"/>
              <a:gd name="connsiteY24" fmla="*/ 517710 h 521002"/>
              <a:gd name="connsiteX25" fmla="*/ 194171 w 365665"/>
              <a:gd name="connsiteY25" fmla="*/ 473260 h 521002"/>
              <a:gd name="connsiteX26" fmla="*/ 219571 w 365665"/>
              <a:gd name="connsiteY26" fmla="*/ 416110 h 521002"/>
              <a:gd name="connsiteX27" fmla="*/ 260846 w 365665"/>
              <a:gd name="connsiteY27" fmla="*/ 390710 h 521002"/>
              <a:gd name="connsiteX28" fmla="*/ 270371 w 365665"/>
              <a:gd name="connsiteY28" fmla="*/ 352610 h 521002"/>
              <a:gd name="connsiteX29" fmla="*/ 270371 w 365665"/>
              <a:gd name="connsiteY29" fmla="*/ 314510 h 521002"/>
              <a:gd name="connsiteX30" fmla="*/ 276721 w 365665"/>
              <a:gd name="connsiteY30" fmla="*/ 279585 h 521002"/>
              <a:gd name="connsiteX31" fmla="*/ 292596 w 365665"/>
              <a:gd name="connsiteY31" fmla="*/ 260535 h 521002"/>
              <a:gd name="connsiteX32" fmla="*/ 346571 w 365665"/>
              <a:gd name="connsiteY32" fmla="*/ 228785 h 521002"/>
              <a:gd name="connsiteX33" fmla="*/ 352921 w 365665"/>
              <a:gd name="connsiteY33" fmla="*/ 193860 h 521002"/>
              <a:gd name="connsiteX34" fmla="*/ 321171 w 365665"/>
              <a:gd name="connsiteY34" fmla="*/ 171635 h 521002"/>
              <a:gd name="connsiteX35" fmla="*/ 321171 w 365665"/>
              <a:gd name="connsiteY35" fmla="*/ 143060 h 521002"/>
              <a:gd name="connsiteX36" fmla="*/ 365621 w 365665"/>
              <a:gd name="connsiteY36" fmla="*/ 117660 h 52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65665" h="521002">
                <a:moveTo>
                  <a:pt x="365621" y="117660"/>
                </a:moveTo>
                <a:cubicBezTo>
                  <a:pt x="364033" y="108135"/>
                  <a:pt x="321700" y="100727"/>
                  <a:pt x="311646" y="85910"/>
                </a:cubicBezTo>
                <a:cubicBezTo>
                  <a:pt x="301592" y="71093"/>
                  <a:pt x="311117" y="43047"/>
                  <a:pt x="305296" y="28760"/>
                </a:cubicBezTo>
                <a:cubicBezTo>
                  <a:pt x="299475" y="14473"/>
                  <a:pt x="286246" y="-1932"/>
                  <a:pt x="276721" y="185"/>
                </a:cubicBezTo>
                <a:cubicBezTo>
                  <a:pt x="267196" y="2302"/>
                  <a:pt x="254496" y="25585"/>
                  <a:pt x="248146" y="41460"/>
                </a:cubicBezTo>
                <a:cubicBezTo>
                  <a:pt x="241796" y="57335"/>
                  <a:pt x="251321" y="81677"/>
                  <a:pt x="238621" y="95435"/>
                </a:cubicBezTo>
                <a:cubicBezTo>
                  <a:pt x="225921" y="109193"/>
                  <a:pt x="177767" y="116602"/>
                  <a:pt x="171946" y="124010"/>
                </a:cubicBezTo>
                <a:cubicBezTo>
                  <a:pt x="166125" y="131418"/>
                  <a:pt x="205813" y="133006"/>
                  <a:pt x="203696" y="139885"/>
                </a:cubicBezTo>
                <a:cubicBezTo>
                  <a:pt x="201579" y="146764"/>
                  <a:pt x="174592" y="157348"/>
                  <a:pt x="159246" y="165285"/>
                </a:cubicBezTo>
                <a:cubicBezTo>
                  <a:pt x="143900" y="173222"/>
                  <a:pt x="113738" y="177456"/>
                  <a:pt x="111621" y="187510"/>
                </a:cubicBezTo>
                <a:cubicBezTo>
                  <a:pt x="109504" y="197564"/>
                  <a:pt x="133846" y="219789"/>
                  <a:pt x="146546" y="225610"/>
                </a:cubicBezTo>
                <a:cubicBezTo>
                  <a:pt x="159246" y="231431"/>
                  <a:pt x="187821" y="220318"/>
                  <a:pt x="187821" y="222435"/>
                </a:cubicBezTo>
                <a:cubicBezTo>
                  <a:pt x="187821" y="224552"/>
                  <a:pt x="159775" y="229843"/>
                  <a:pt x="146546" y="238310"/>
                </a:cubicBezTo>
                <a:cubicBezTo>
                  <a:pt x="133317" y="246777"/>
                  <a:pt x="119029" y="261593"/>
                  <a:pt x="108446" y="273235"/>
                </a:cubicBezTo>
                <a:cubicBezTo>
                  <a:pt x="97863" y="284877"/>
                  <a:pt x="81988" y="299164"/>
                  <a:pt x="83046" y="308160"/>
                </a:cubicBezTo>
                <a:cubicBezTo>
                  <a:pt x="84104" y="317156"/>
                  <a:pt x="118500" y="317156"/>
                  <a:pt x="114796" y="327210"/>
                </a:cubicBezTo>
                <a:cubicBezTo>
                  <a:pt x="111092" y="337264"/>
                  <a:pt x="75108" y="358431"/>
                  <a:pt x="60821" y="368485"/>
                </a:cubicBezTo>
                <a:cubicBezTo>
                  <a:pt x="46534" y="378539"/>
                  <a:pt x="31188" y="379598"/>
                  <a:pt x="29071" y="387535"/>
                </a:cubicBezTo>
                <a:cubicBezTo>
                  <a:pt x="26954" y="395472"/>
                  <a:pt x="49179" y="406585"/>
                  <a:pt x="48121" y="416110"/>
                </a:cubicBezTo>
                <a:cubicBezTo>
                  <a:pt x="47063" y="425635"/>
                  <a:pt x="22721" y="444685"/>
                  <a:pt x="22721" y="444685"/>
                </a:cubicBezTo>
                <a:cubicBezTo>
                  <a:pt x="14783" y="453681"/>
                  <a:pt x="-3208" y="458443"/>
                  <a:pt x="496" y="470085"/>
                </a:cubicBezTo>
                <a:cubicBezTo>
                  <a:pt x="4200" y="481727"/>
                  <a:pt x="25896" y="506598"/>
                  <a:pt x="44946" y="514535"/>
                </a:cubicBezTo>
                <a:cubicBezTo>
                  <a:pt x="63996" y="522472"/>
                  <a:pt x="94688" y="517181"/>
                  <a:pt x="114796" y="517710"/>
                </a:cubicBezTo>
                <a:cubicBezTo>
                  <a:pt x="134904" y="518239"/>
                  <a:pt x="165596" y="517710"/>
                  <a:pt x="165596" y="517710"/>
                </a:cubicBezTo>
                <a:cubicBezTo>
                  <a:pt x="181471" y="517710"/>
                  <a:pt x="205283" y="525118"/>
                  <a:pt x="210046" y="517710"/>
                </a:cubicBezTo>
                <a:cubicBezTo>
                  <a:pt x="214808" y="510302"/>
                  <a:pt x="192583" y="490193"/>
                  <a:pt x="194171" y="473260"/>
                </a:cubicBezTo>
                <a:cubicBezTo>
                  <a:pt x="195758" y="456327"/>
                  <a:pt x="208458" y="429868"/>
                  <a:pt x="219571" y="416110"/>
                </a:cubicBezTo>
                <a:cubicBezTo>
                  <a:pt x="230684" y="402352"/>
                  <a:pt x="252379" y="401293"/>
                  <a:pt x="260846" y="390710"/>
                </a:cubicBezTo>
                <a:cubicBezTo>
                  <a:pt x="269313" y="380127"/>
                  <a:pt x="268784" y="365310"/>
                  <a:pt x="270371" y="352610"/>
                </a:cubicBezTo>
                <a:cubicBezTo>
                  <a:pt x="271958" y="339910"/>
                  <a:pt x="269313" y="326681"/>
                  <a:pt x="270371" y="314510"/>
                </a:cubicBezTo>
                <a:cubicBezTo>
                  <a:pt x="271429" y="302339"/>
                  <a:pt x="273017" y="288581"/>
                  <a:pt x="276721" y="279585"/>
                </a:cubicBezTo>
                <a:cubicBezTo>
                  <a:pt x="280425" y="270589"/>
                  <a:pt x="280954" y="269002"/>
                  <a:pt x="292596" y="260535"/>
                </a:cubicBezTo>
                <a:cubicBezTo>
                  <a:pt x="304238" y="252068"/>
                  <a:pt x="336517" y="239897"/>
                  <a:pt x="346571" y="228785"/>
                </a:cubicBezTo>
                <a:cubicBezTo>
                  <a:pt x="356625" y="217673"/>
                  <a:pt x="357154" y="203385"/>
                  <a:pt x="352921" y="193860"/>
                </a:cubicBezTo>
                <a:cubicBezTo>
                  <a:pt x="348688" y="184335"/>
                  <a:pt x="326463" y="180102"/>
                  <a:pt x="321171" y="171635"/>
                </a:cubicBezTo>
                <a:cubicBezTo>
                  <a:pt x="315879" y="163168"/>
                  <a:pt x="316409" y="149939"/>
                  <a:pt x="321171" y="143060"/>
                </a:cubicBezTo>
                <a:cubicBezTo>
                  <a:pt x="325933" y="136181"/>
                  <a:pt x="367209" y="127185"/>
                  <a:pt x="365621" y="117660"/>
                </a:cubicBezTo>
                <a:close/>
              </a:path>
            </a:pathLst>
          </a:cu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9"/>
          <p:cNvSpPr/>
          <p:nvPr/>
        </p:nvSpPr>
        <p:spPr>
          <a:xfrm>
            <a:off x="8379074" y="5534025"/>
            <a:ext cx="191376" cy="165100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10"/>
          <p:cNvSpPr/>
          <p:nvPr/>
        </p:nvSpPr>
        <p:spPr>
          <a:xfrm rot="700779">
            <a:off x="8550115" y="6363387"/>
            <a:ext cx="182833" cy="89006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9512342" y="1651701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389646" y="1635986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266950" y="1635986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512342" y="2353439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0389646" y="2337724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1266950" y="2337724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9514839" y="3075473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392143" y="3059758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1269447" y="3059758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0389646" y="3761496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839" y="1685130"/>
            <a:ext cx="576000" cy="576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2918" y="1664570"/>
            <a:ext cx="576000" cy="576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0390" y="3093467"/>
            <a:ext cx="576000" cy="576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8779" y="1664570"/>
            <a:ext cx="576000" cy="576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0342" y="2389439"/>
            <a:ext cx="576000" cy="576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9124" y="2377166"/>
            <a:ext cx="576000" cy="576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2950" y="2358020"/>
            <a:ext cx="576000" cy="576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990" y="3101325"/>
            <a:ext cx="576000" cy="576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2918" y="3781792"/>
            <a:ext cx="576000" cy="576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2918" y="3085269"/>
            <a:ext cx="576000" cy="576000"/>
          </a:xfrm>
          <a:prstGeom prst="rect">
            <a:avLst/>
          </a:prstGeom>
        </p:spPr>
      </p:pic>
      <p:pic>
        <p:nvPicPr>
          <p:cNvPr id="36" name="Рисунок 3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8315" y="5742617"/>
            <a:ext cx="2169993" cy="106452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3571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9"/>
    </mc:Choice>
    <mc:Fallback xmlns="">
      <p:transition spd="slow" advTm="13779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6945" objId="27"/>
        <p14:triggerEvt type="onClick" time="9148" objId="35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188" y="0"/>
            <a:ext cx="6769290" cy="6858000"/>
          </a:xfrm>
          <a:prstGeom prst="rect">
            <a:avLst/>
          </a:prstGeom>
        </p:spPr>
      </p:pic>
      <p:sp>
        <p:nvSpPr>
          <p:cNvPr id="3" name="Овал 2">
            <a:hlinkClick r:id="rId3" action="ppaction://hlinksldjump"/>
          </p:cNvPr>
          <p:cNvSpPr/>
          <p:nvPr/>
        </p:nvSpPr>
        <p:spPr>
          <a:xfrm>
            <a:off x="7656394" y="6161964"/>
            <a:ext cx="1624084" cy="69603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5367" y="6161964"/>
            <a:ext cx="1126138" cy="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8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2"/>
    </mc:Choice>
    <mc:Fallback xmlns="">
      <p:transition spd="slow" advTm="3892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03993" y="233651"/>
            <a:ext cx="90500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РАССТАВЬ ЦВЕТА СФЕТОФОРА</a:t>
            </a: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4714" y="1921396"/>
            <a:ext cx="1981200" cy="3619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423" y="3216931"/>
            <a:ext cx="1209675" cy="10803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4523" y="3202255"/>
            <a:ext cx="1228725" cy="1077500"/>
          </a:xfrm>
          <a:prstGeom prst="rect">
            <a:avLst/>
          </a:prstGeom>
        </p:spPr>
      </p:pic>
      <p:sp>
        <p:nvSpPr>
          <p:cNvPr id="8" name="11"/>
          <p:cNvSpPr/>
          <p:nvPr/>
        </p:nvSpPr>
        <p:spPr>
          <a:xfrm>
            <a:off x="6336342" y="3486443"/>
            <a:ext cx="551980" cy="510830"/>
          </a:xfrm>
          <a:prstGeom prst="ellipse">
            <a:avLst/>
          </a:prstGeom>
          <a:solidFill>
            <a:srgbClr val="FFFFCC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12"/>
          <p:cNvSpPr/>
          <p:nvPr/>
        </p:nvSpPr>
        <p:spPr>
          <a:xfrm>
            <a:off x="7815838" y="3485590"/>
            <a:ext cx="551980" cy="510830"/>
          </a:xfrm>
          <a:prstGeom prst="ellipse">
            <a:avLst/>
          </a:prstGeom>
          <a:solidFill>
            <a:srgbClr val="FFFFCC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13"/>
          <p:cNvSpPr/>
          <p:nvPr/>
        </p:nvSpPr>
        <p:spPr>
          <a:xfrm>
            <a:off x="9203885" y="3486443"/>
            <a:ext cx="551980" cy="510830"/>
          </a:xfrm>
          <a:prstGeom prst="ellipse">
            <a:avLst/>
          </a:prstGeom>
          <a:solidFill>
            <a:srgbClr val="FFFFCC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hlinkClick r:id="rId6" action="ppaction://hlinksldjump"/>
          </p:cNvPr>
          <p:cNvSpPr/>
          <p:nvPr/>
        </p:nvSpPr>
        <p:spPr>
          <a:xfrm>
            <a:off x="8683248" y="5787859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5" name="Овал 14">
            <a:hlinkClick r:id="rId7" action="ppaction://hlinksldjump"/>
          </p:cNvPr>
          <p:cNvSpPr/>
          <p:nvPr/>
        </p:nvSpPr>
        <p:spPr>
          <a:xfrm>
            <a:off x="5830439" y="5787860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6673" y="3216931"/>
            <a:ext cx="4441488" cy="386004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3594" y="5254528"/>
            <a:ext cx="1370929" cy="1229367"/>
          </a:xfrm>
          <a:prstGeom prst="rect">
            <a:avLst/>
          </a:prstGeom>
        </p:spPr>
      </p:pic>
      <p:pic>
        <p:nvPicPr>
          <p:cNvPr id="18" name="Рисунок 1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2221" y="5785132"/>
            <a:ext cx="1126138" cy="7760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9350" y="3405058"/>
            <a:ext cx="750618" cy="702061"/>
          </a:xfrm>
          <a:prstGeom prst="rect">
            <a:avLst/>
          </a:prstGeom>
        </p:spPr>
      </p:pic>
      <p:sp>
        <p:nvSpPr>
          <p:cNvPr id="22" name="Овал 21"/>
          <p:cNvSpPr/>
          <p:nvPr/>
        </p:nvSpPr>
        <p:spPr>
          <a:xfrm>
            <a:off x="9146617" y="3463726"/>
            <a:ext cx="666515" cy="593923"/>
          </a:xfrm>
          <a:prstGeom prst="ellipse">
            <a:avLst/>
          </a:prstGeom>
          <a:solidFill>
            <a:srgbClr val="61CF95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00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9"/>
    </mc:Choice>
    <mc:Fallback xmlns="">
      <p:transition spd="slow" advTm="9269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-0.19818 -0.01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9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-0.31602 -0.1414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7" y="-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81481E-6 L -0.43255 0.132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28" y="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2049" objId="9"/>
        <p14:triggerEvt type="onClick" time="3848" objId="22"/>
        <p14:triggerEvt type="onClick" time="6170" objId="8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62286" y="0"/>
            <a:ext cx="11129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ГДЕ ПОЯВИЛСЯ ПЕРВЫЙ СВЕТОФОР?</a:t>
            </a:r>
          </a:p>
        </p:txBody>
      </p:sp>
      <p:sp>
        <p:nvSpPr>
          <p:cNvPr id="4" name="1"/>
          <p:cNvSpPr/>
          <p:nvPr/>
        </p:nvSpPr>
        <p:spPr>
          <a:xfrm>
            <a:off x="6387152" y="1774209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 АНГЛИИ</a:t>
            </a:r>
          </a:p>
        </p:txBody>
      </p:sp>
      <p:sp>
        <p:nvSpPr>
          <p:cNvPr id="6" name="2"/>
          <p:cNvSpPr/>
          <p:nvPr/>
        </p:nvSpPr>
        <p:spPr>
          <a:xfrm>
            <a:off x="6387152" y="2985448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 ГЕРМАНИИ</a:t>
            </a:r>
          </a:p>
        </p:txBody>
      </p:sp>
      <p:sp>
        <p:nvSpPr>
          <p:cNvPr id="7" name="3"/>
          <p:cNvSpPr/>
          <p:nvPr/>
        </p:nvSpPr>
        <p:spPr>
          <a:xfrm>
            <a:off x="6387152" y="4196687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 РОССИИ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1251" y="1674978"/>
            <a:ext cx="1085566" cy="10855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0434" y="2885400"/>
            <a:ext cx="1087200" cy="1087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353" y="4300960"/>
            <a:ext cx="679362" cy="678557"/>
          </a:xfrm>
          <a:prstGeom prst="rect">
            <a:avLst/>
          </a:prstGeom>
        </p:spPr>
      </p:pic>
      <p:sp>
        <p:nvSpPr>
          <p:cNvPr id="11" name="Овал 10">
            <a:hlinkClick r:id="rId6" action="ppaction://hlinksldjump"/>
          </p:cNvPr>
          <p:cNvSpPr/>
          <p:nvPr/>
        </p:nvSpPr>
        <p:spPr>
          <a:xfrm>
            <a:off x="7303685" y="5932412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2" name="Овал 11">
            <a:hlinkClick r:id="rId6" action="ppaction://hlinksldjump"/>
          </p:cNvPr>
          <p:cNvSpPr/>
          <p:nvPr/>
        </p:nvSpPr>
        <p:spPr>
          <a:xfrm>
            <a:off x="5010434" y="5934075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89" y="5400743"/>
            <a:ext cx="1370929" cy="1229367"/>
          </a:xfrm>
          <a:prstGeom prst="rect">
            <a:avLst/>
          </a:prstGeom>
        </p:spPr>
      </p:pic>
      <p:sp>
        <p:nvSpPr>
          <p:cNvPr id="15" name="Овал 14">
            <a:hlinkClick r:id="rId8" action="ppaction://hlinksldjump"/>
          </p:cNvPr>
          <p:cNvSpPr/>
          <p:nvPr/>
        </p:nvSpPr>
        <p:spPr>
          <a:xfrm>
            <a:off x="9596936" y="5944697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6" name="Рисунок 1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5909" y="5941970"/>
            <a:ext cx="1126138" cy="77605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199" y="5594219"/>
            <a:ext cx="1681898" cy="104651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199" y="5594219"/>
            <a:ext cx="1681898" cy="104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3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46"/>
    </mc:Choice>
    <mc:Fallback xmlns="">
      <p:transition spd="slow" advTm="7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1856" objId="7"/>
        <p14:triggerEvt type="onClick" time="4499" objId="4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24516" y="139729"/>
            <a:ext cx="799878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КТО РЕГУЛИРУЕТ ДВИЖЕНИЕ НА ДОРОГЕ, КОГДА НА УЛИЦЕ НЕ РАБОТАЕТ СВЕТОФОР? </a:t>
            </a:r>
          </a:p>
        </p:txBody>
      </p:sp>
      <p:sp>
        <p:nvSpPr>
          <p:cNvPr id="16" name="1"/>
          <p:cNvSpPr/>
          <p:nvPr/>
        </p:nvSpPr>
        <p:spPr>
          <a:xfrm>
            <a:off x="7601802" y="1455907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ПОЛИЦЕЙСКИЙ</a:t>
            </a:r>
          </a:p>
        </p:txBody>
      </p:sp>
      <p:sp>
        <p:nvSpPr>
          <p:cNvPr id="17" name="2"/>
          <p:cNvSpPr/>
          <p:nvPr/>
        </p:nvSpPr>
        <p:spPr>
          <a:xfrm>
            <a:off x="7601802" y="2667146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РЕГУЛИРОВЩИК</a:t>
            </a:r>
          </a:p>
        </p:txBody>
      </p:sp>
      <p:sp>
        <p:nvSpPr>
          <p:cNvPr id="18" name="3"/>
          <p:cNvSpPr/>
          <p:nvPr/>
        </p:nvSpPr>
        <p:spPr>
          <a:xfrm>
            <a:off x="7601802" y="3878385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ДОРОЖНЫЙ РАБОТНИК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5901" y="1356676"/>
            <a:ext cx="1085566" cy="108556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5084" y="2567098"/>
            <a:ext cx="1087200" cy="10872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003" y="3982658"/>
            <a:ext cx="679362" cy="678557"/>
          </a:xfrm>
          <a:prstGeom prst="rect">
            <a:avLst/>
          </a:prstGeom>
        </p:spPr>
      </p:pic>
      <p:sp>
        <p:nvSpPr>
          <p:cNvPr id="22" name="Овал 21">
            <a:hlinkClick r:id="rId6" action="ppaction://hlinksldjump"/>
          </p:cNvPr>
          <p:cNvSpPr/>
          <p:nvPr/>
        </p:nvSpPr>
        <p:spPr>
          <a:xfrm>
            <a:off x="7303685" y="5932412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3" name="Овал 22">
            <a:hlinkClick r:id="rId6" action="ppaction://hlinksldjump"/>
          </p:cNvPr>
          <p:cNvSpPr/>
          <p:nvPr/>
        </p:nvSpPr>
        <p:spPr>
          <a:xfrm>
            <a:off x="5010434" y="5934075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199" y="5594219"/>
            <a:ext cx="1681898" cy="104651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0318" y="5594219"/>
            <a:ext cx="1681898" cy="104651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89" y="5411366"/>
            <a:ext cx="1370929" cy="1229367"/>
          </a:xfrm>
          <a:prstGeom prst="rect">
            <a:avLst/>
          </a:prstGeom>
        </p:spPr>
      </p:pic>
      <p:sp>
        <p:nvSpPr>
          <p:cNvPr id="24" name="Овал 23">
            <a:hlinkClick r:id="rId10" action="ppaction://hlinksldjump"/>
          </p:cNvPr>
          <p:cNvSpPr/>
          <p:nvPr/>
        </p:nvSpPr>
        <p:spPr>
          <a:xfrm>
            <a:off x="9596936" y="5944697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8" name="Рисунок 2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5909" y="5941970"/>
            <a:ext cx="1126138" cy="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0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9"/>
    </mc:Choice>
    <mc:Fallback xmlns="">
      <p:transition spd="slow" advTm="4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2158" objId="17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6130" y="101304"/>
            <a:ext cx="867919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НАЙДИ ЗНАК «ПЕШЕХОДНЫЙ ПЕРЕХОД»</a:t>
            </a:r>
          </a:p>
        </p:txBody>
      </p:sp>
      <p:pic>
        <p:nvPicPr>
          <p:cNvPr id="8" name="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263" y="1882953"/>
            <a:ext cx="1592208" cy="1409104"/>
          </a:xfrm>
          <a:prstGeom prst="rect">
            <a:avLst/>
          </a:prstGeom>
        </p:spPr>
      </p:pic>
      <p:pic>
        <p:nvPicPr>
          <p:cNvPr id="15" name="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808" y="1773770"/>
            <a:ext cx="1472911" cy="1472911"/>
          </a:xfrm>
          <a:prstGeom prst="rect">
            <a:avLst/>
          </a:prstGeom>
        </p:spPr>
      </p:pic>
      <p:pic>
        <p:nvPicPr>
          <p:cNvPr id="4" name="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4161" y="3367857"/>
            <a:ext cx="1436427" cy="1436427"/>
          </a:xfrm>
          <a:prstGeom prst="rect">
            <a:avLst/>
          </a:prstGeom>
        </p:spPr>
      </p:pic>
      <p:pic>
        <p:nvPicPr>
          <p:cNvPr id="5" name="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566" y="3058657"/>
            <a:ext cx="2054272" cy="205427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42961" y="3208630"/>
            <a:ext cx="5357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36779" y="3144015"/>
            <a:ext cx="508971" cy="931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79832" y="4646988"/>
            <a:ext cx="508971" cy="931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485216" y="4646988"/>
            <a:ext cx="508971" cy="931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</a:p>
        </p:txBody>
      </p:sp>
      <p:sp>
        <p:nvSpPr>
          <p:cNvPr id="21" name="Овал 20">
            <a:hlinkClick r:id="rId7" action="ppaction://hlinksldjump"/>
          </p:cNvPr>
          <p:cNvSpPr/>
          <p:nvPr/>
        </p:nvSpPr>
        <p:spPr>
          <a:xfrm>
            <a:off x="9596936" y="5944697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2" name="Рисунок 2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5909" y="5941970"/>
            <a:ext cx="1126138" cy="776056"/>
          </a:xfrm>
          <a:prstGeom prst="rect">
            <a:avLst/>
          </a:prstGeom>
        </p:spPr>
      </p:pic>
      <p:sp>
        <p:nvSpPr>
          <p:cNvPr id="23" name="Овал 22">
            <a:hlinkClick r:id="rId9" action="ppaction://hlinksldjump"/>
          </p:cNvPr>
          <p:cNvSpPr/>
          <p:nvPr/>
        </p:nvSpPr>
        <p:spPr>
          <a:xfrm>
            <a:off x="7303685" y="5932412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вал 23">
            <a:hlinkClick r:id="rId9" action="ppaction://hlinksldjump"/>
          </p:cNvPr>
          <p:cNvSpPr/>
          <p:nvPr/>
        </p:nvSpPr>
        <p:spPr>
          <a:xfrm>
            <a:off x="5010434" y="5934075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199" y="5594219"/>
            <a:ext cx="1681898" cy="104651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476" y="5594607"/>
            <a:ext cx="1681898" cy="104651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89" y="5400743"/>
            <a:ext cx="1370929" cy="122936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199" y="5593246"/>
            <a:ext cx="1681898" cy="104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6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8"/>
    </mc:Choice>
    <mc:Fallback xmlns="">
      <p:transition spd="slow" advTm="4228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1604" objId="4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6591" y="140678"/>
            <a:ext cx="822875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КАК НА ПРОЕЗЖЕЙ ЧАСТИ УЛИЦ И ДОРОГ ОБОЗНАЧЕН ПЕШЕХОДНЫЙ ПЕРЕХОД?</a:t>
            </a:r>
          </a:p>
        </p:txBody>
      </p:sp>
      <p:sp>
        <p:nvSpPr>
          <p:cNvPr id="4" name="1"/>
          <p:cNvSpPr/>
          <p:nvPr/>
        </p:nvSpPr>
        <p:spPr>
          <a:xfrm>
            <a:off x="5230620" y="1990097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ТРЕУГОЛЬНИКАМИ</a:t>
            </a:r>
          </a:p>
        </p:txBody>
      </p:sp>
      <p:sp>
        <p:nvSpPr>
          <p:cNvPr id="5" name="2"/>
          <p:cNvSpPr/>
          <p:nvPr/>
        </p:nvSpPr>
        <p:spPr>
          <a:xfrm>
            <a:off x="5230620" y="3201336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КРУЖОЧКАМИ</a:t>
            </a:r>
          </a:p>
        </p:txBody>
      </p:sp>
      <p:sp>
        <p:nvSpPr>
          <p:cNvPr id="6" name="3"/>
          <p:cNvSpPr/>
          <p:nvPr/>
        </p:nvSpPr>
        <p:spPr>
          <a:xfrm>
            <a:off x="5230620" y="4412575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ПОЛОСКАМИ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719" y="1890866"/>
            <a:ext cx="1085566" cy="10855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902" y="3101288"/>
            <a:ext cx="1087200" cy="1087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821" y="4516848"/>
            <a:ext cx="679362" cy="678557"/>
          </a:xfrm>
          <a:prstGeom prst="rect">
            <a:avLst/>
          </a:prstGeom>
        </p:spPr>
      </p:pic>
      <p:sp>
        <p:nvSpPr>
          <p:cNvPr id="10" name="Овал 9">
            <a:hlinkClick r:id="rId6" action="ppaction://hlinksldjump"/>
          </p:cNvPr>
          <p:cNvSpPr/>
          <p:nvPr/>
        </p:nvSpPr>
        <p:spPr>
          <a:xfrm>
            <a:off x="6171320" y="5983581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" name="Овал 10">
            <a:hlinkClick r:id="rId6" action="ppaction://hlinksldjump"/>
          </p:cNvPr>
          <p:cNvSpPr/>
          <p:nvPr/>
        </p:nvSpPr>
        <p:spPr>
          <a:xfrm>
            <a:off x="3840775" y="5983581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3930" y="5450249"/>
            <a:ext cx="1370929" cy="12293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1320" y="5623814"/>
            <a:ext cx="1681898" cy="10465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1320" y="5623814"/>
            <a:ext cx="1681898" cy="1046514"/>
          </a:xfrm>
          <a:prstGeom prst="rect">
            <a:avLst/>
          </a:prstGeom>
        </p:spPr>
      </p:pic>
      <p:sp>
        <p:nvSpPr>
          <p:cNvPr id="17" name="Овал 16">
            <a:hlinkClick r:id="rId10" action="ppaction://hlinksldjump"/>
          </p:cNvPr>
          <p:cNvSpPr/>
          <p:nvPr/>
        </p:nvSpPr>
        <p:spPr>
          <a:xfrm>
            <a:off x="8501865" y="5946298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8" name="Рисунок 1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0838" y="5943571"/>
            <a:ext cx="1126138" cy="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29"/>
    </mc:Choice>
    <mc:Fallback xmlns="">
      <p:transition spd="slow" advTm="7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2925" objId="6"/>
        <p14:triggerEvt type="onClick" time="4910" objId="6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>
            <a:hlinkClick r:id="" action="ppaction://noaction"/>
          </p:cNvPr>
          <p:cNvSpPr/>
          <p:nvPr/>
        </p:nvSpPr>
        <p:spPr>
          <a:xfrm>
            <a:off x="9596936" y="5944697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5909" y="5941970"/>
            <a:ext cx="1126138" cy="776056"/>
          </a:xfrm>
          <a:prstGeom prst="rect">
            <a:avLst/>
          </a:prstGeom>
        </p:spPr>
      </p:pic>
      <p:sp>
        <p:nvSpPr>
          <p:cNvPr id="5" name="Овал 4">
            <a:hlinkClick r:id="rId4" action="ppaction://hlinksldjump"/>
          </p:cNvPr>
          <p:cNvSpPr/>
          <p:nvPr/>
        </p:nvSpPr>
        <p:spPr>
          <a:xfrm>
            <a:off x="5010434" y="5934075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89" y="5400743"/>
            <a:ext cx="1370929" cy="1229367"/>
          </a:xfrm>
          <a:prstGeom prst="rect">
            <a:avLst/>
          </a:prstGeom>
        </p:spPr>
      </p:pic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7374106" y="5981980"/>
            <a:ext cx="1624084" cy="696036"/>
          </a:xfrm>
          <a:prstGeom prst="ellips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9264" y="5583596"/>
            <a:ext cx="1681898" cy="1046514"/>
          </a:xfrm>
          <a:prstGeom prst="rect">
            <a:avLst/>
          </a:prstGeom>
        </p:spPr>
      </p:pic>
      <p:sp>
        <p:nvSpPr>
          <p:cNvPr id="9" name="1"/>
          <p:cNvSpPr/>
          <p:nvPr/>
        </p:nvSpPr>
        <p:spPr>
          <a:xfrm>
            <a:off x="5722727" y="1455907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ДОРОГА ДЛЯ АВТОМОБИЛЕЙ</a:t>
            </a:r>
          </a:p>
        </p:txBody>
      </p:sp>
      <p:sp>
        <p:nvSpPr>
          <p:cNvPr id="10" name="2"/>
          <p:cNvSpPr/>
          <p:nvPr/>
        </p:nvSpPr>
        <p:spPr>
          <a:xfrm>
            <a:off x="5722727" y="2667146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ДОРОГА ДЛЯ ПЕШЕХОДОВ</a:t>
            </a:r>
          </a:p>
        </p:txBody>
      </p:sp>
      <p:sp>
        <p:nvSpPr>
          <p:cNvPr id="11" name="3"/>
          <p:cNvSpPr/>
          <p:nvPr/>
        </p:nvSpPr>
        <p:spPr>
          <a:xfrm>
            <a:off x="5722727" y="3878385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ДОРОГА ДЛЯ ВЕЛОСИПЕДИСТОВ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6826" y="1356676"/>
            <a:ext cx="1085566" cy="10855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6009" y="2567098"/>
            <a:ext cx="1087200" cy="1087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928" y="3982658"/>
            <a:ext cx="679362" cy="67855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526595" y="-34952"/>
            <a:ext cx="653089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ЧТО ТАКОЕ ТРОТУАР?</a:t>
            </a: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9264" y="5594219"/>
            <a:ext cx="1681898" cy="104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7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50"/>
    </mc:Choice>
    <mc:Fallback xmlns="">
      <p:transition spd="slow" advTm="9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3171" objId="10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апля 2"/>
          <p:cNvSpPr/>
          <p:nvPr/>
        </p:nvSpPr>
        <p:spPr>
          <a:xfrm rot="12324907">
            <a:off x="8833330" y="557724"/>
            <a:ext cx="3218596" cy="2747394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99520" y="1378856"/>
            <a:ext cx="383574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СПАСИБО ЗА ИГРУ!</a:t>
            </a:r>
          </a:p>
        </p:txBody>
      </p:sp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3879" y="5793474"/>
            <a:ext cx="2169993" cy="106452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5946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2"/>
    </mc:Choice>
    <mc:Fallback xmlns="">
      <p:transition spd="slow" advTm="4532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62902" y="423860"/>
            <a:ext cx="707958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ресурсы: </a:t>
            </a:r>
            <a:br>
              <a:rPr lang="ru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heromoney.ru/rebus-pravil-dorojnogo-dvijeniya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hlinkClick r:id="rId4"/>
              </a:rPr>
              <a:t>фон </a:t>
            </a:r>
            <a:r>
              <a:rPr lang="ru-RU" dirty="0" err="1">
                <a:hlinkClick r:id="rId4"/>
              </a:rPr>
              <a:t>пдд</a:t>
            </a:r>
            <a:r>
              <a:rPr lang="ru-RU" dirty="0">
                <a:hlinkClick r:id="rId4"/>
              </a:rPr>
              <a:t> для </a:t>
            </a:r>
            <a:r>
              <a:rPr lang="ru-RU" dirty="0" smtClean="0">
                <a:hlinkClick r:id="rId4"/>
              </a:rPr>
              <a:t>презентации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hlinkClick r:id="rId5"/>
              </a:rPr>
              <a:t>https://nikulya.ru/otlichiya/pdd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559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213</Words>
  <Application>Microsoft Office PowerPoint</Application>
  <PresentationFormat>Произвольный</PresentationFormat>
  <Paragraphs>59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79</cp:revision>
  <dcterms:created xsi:type="dcterms:W3CDTF">2022-08-30T15:14:42Z</dcterms:created>
  <dcterms:modified xsi:type="dcterms:W3CDTF">2025-04-24T17:19:12Z</dcterms:modified>
</cp:coreProperties>
</file>